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67" r:id="rId5"/>
    <p:sldId id="287" r:id="rId6"/>
    <p:sldId id="264" r:id="rId7"/>
    <p:sldId id="288" r:id="rId8"/>
    <p:sldId id="289" r:id="rId9"/>
    <p:sldId id="290" r:id="rId10"/>
    <p:sldId id="291" r:id="rId11"/>
    <p:sldId id="294" r:id="rId12"/>
    <p:sldId id="269" r:id="rId13"/>
    <p:sldId id="292" r:id="rId14"/>
    <p:sldId id="293" r:id="rId15"/>
    <p:sldId id="295" r:id="rId16"/>
    <p:sldId id="296" r:id="rId17"/>
    <p:sldId id="270" r:id="rId18"/>
    <p:sldId id="297" r:id="rId19"/>
    <p:sldId id="298" r:id="rId20"/>
    <p:sldId id="271" r:id="rId21"/>
    <p:sldId id="307" r:id="rId22"/>
    <p:sldId id="308" r:id="rId23"/>
    <p:sldId id="304" r:id="rId24"/>
    <p:sldId id="272" r:id="rId25"/>
    <p:sldId id="300" r:id="rId26"/>
    <p:sldId id="301" r:id="rId27"/>
    <p:sldId id="302" r:id="rId28"/>
    <p:sldId id="303" r:id="rId29"/>
    <p:sldId id="27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C5BF"/>
    <a:srgbClr val="004961"/>
    <a:srgbClr val="4D92A8"/>
    <a:srgbClr val="C70041"/>
    <a:srgbClr val="7600AA"/>
    <a:srgbClr val="FBB800"/>
    <a:srgbClr val="F300BD"/>
    <a:srgbClr val="FF7C20"/>
    <a:srgbClr val="004C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93D944-528D-294D-AE25-301A6E17AF03}" v="1" dt="2023-05-03T17:52:31.9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22"/>
    <p:restoredTop sz="94694"/>
  </p:normalViewPr>
  <p:slideViewPr>
    <p:cSldViewPr snapToGrid="0" snapToObjects="1">
      <p:cViewPr varScale="1">
        <p:scale>
          <a:sx n="103" d="100"/>
          <a:sy n="103" d="100"/>
        </p:scale>
        <p:origin x="200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21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6C7CC8-1FDA-D849-A518-F16557E9EC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E0FBE2-2D10-874F-AE25-A21FCE91E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E725-8F97-DC46-B187-ACAA636CF56A}" type="datetimeFigureOut">
              <a:rPr lang="en-US" smtClean="0"/>
              <a:t>5/3/23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AD55-8291-B44E-98D2-408C8C3C6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57C8D-37EE-F04A-B5D5-115267480C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4D079-202E-FA49-8D78-4D299B07F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394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60CFD-8E41-A74F-A78E-1BA5444EA77B}" type="datetimeFigureOut">
              <a:rPr lang="en-US" smtClean="0"/>
              <a:t>5/3/23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5FC2D-F76E-044E-800D-5F28CB581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800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where we introduce ourselves briefly</a:t>
            </a:r>
          </a:p>
        </p:txBody>
      </p:sp>
    </p:spTree>
    <p:extLst>
      <p:ext uri="{BB962C8B-B14F-4D97-AF65-F5344CB8AC3E}">
        <p14:creationId xmlns:p14="http://schemas.microsoft.com/office/powerpoint/2010/main" val="1823186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hate using the word “products” but researchers need a way to not just share papers and conclusions, but digital artefacts, data sets, etc.</a:t>
            </a:r>
          </a:p>
        </p:txBody>
      </p:sp>
    </p:spTree>
    <p:extLst>
      <p:ext uri="{BB962C8B-B14F-4D97-AF65-F5344CB8AC3E}">
        <p14:creationId xmlns:p14="http://schemas.microsoft.com/office/powerpoint/2010/main" val="408486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33B4908-940D-834A-B106-6EB99E9FA3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CC471-DC9C-DC44-9A31-CB022AC72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5338" y="6305550"/>
            <a:ext cx="614752" cy="374233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271A05-9D71-5744-B22A-D3ACC12D6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6714" y="4239971"/>
            <a:ext cx="8387585" cy="727678"/>
          </a:xfrm>
        </p:spPr>
        <p:txBody>
          <a:bodyPr anchor="t" anchorCtr="0">
            <a:normAutofit/>
          </a:bodyPr>
          <a:lstStyle>
            <a:lvl1pPr algn="ctr">
              <a:defRPr sz="3600" b="0" i="0">
                <a:solidFill>
                  <a:schemeClr val="tx2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187A7-1EEB-9849-907D-F11F1BEA1F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6599" y="5086471"/>
            <a:ext cx="8402512" cy="67752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4C65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2E471B-7568-E744-9911-9363DF5DDC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46350" y="1543050"/>
            <a:ext cx="6381750" cy="177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84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7271D4-8CA8-314A-A41A-494E6EBA12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A63BFA-0988-9A4E-975B-7B4A78DA39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CC49D7-C0AC-CB40-9835-5635A188D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0" y="3823988"/>
            <a:ext cx="10646229" cy="1043189"/>
          </a:xfrm>
        </p:spPr>
        <p:txBody>
          <a:bodyPr lIns="90000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8E2DB2-62FC-E14D-8C57-44D2A6400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899187" y="1937288"/>
            <a:ext cx="4387313" cy="122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46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7271D4-8CA8-314A-A41A-494E6EBA12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600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A63BFA-0988-9A4E-975B-7B4A78DA39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CC49D7-C0AC-CB40-9835-5635A188D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0" y="3823988"/>
            <a:ext cx="10646229" cy="1043189"/>
          </a:xfrm>
        </p:spPr>
        <p:txBody>
          <a:bodyPr lIns="90000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8E2DB2-62FC-E14D-8C57-44D2A6400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899187" y="1937288"/>
            <a:ext cx="4387313" cy="122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16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7271D4-8CA8-314A-A41A-494E6EBA12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9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A63BFA-0988-9A4E-975B-7B4A78DA39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9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CC49D7-C0AC-CB40-9835-5635A188D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0" y="3823988"/>
            <a:ext cx="10646229" cy="1043189"/>
          </a:xfrm>
        </p:spPr>
        <p:txBody>
          <a:bodyPr lIns="90000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8E2DB2-62FC-E14D-8C57-44D2A6400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899187" y="1937288"/>
            <a:ext cx="4387313" cy="122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27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7271D4-8CA8-314A-A41A-494E6EBA12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0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A63BFA-0988-9A4E-975B-7B4A78DA39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CC49D7-C0AC-CB40-9835-5635A188D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0" y="3823988"/>
            <a:ext cx="10646229" cy="1043189"/>
          </a:xfrm>
        </p:spPr>
        <p:txBody>
          <a:bodyPr lIns="90000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8E2DB2-62FC-E14D-8C57-44D2A6400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899187" y="1937288"/>
            <a:ext cx="4387313" cy="122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892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7271D4-8CA8-314A-A41A-494E6EBA12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A63BFA-0988-9A4E-975B-7B4A78DA39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9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CC49D7-C0AC-CB40-9835-5635A188D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0" y="3823988"/>
            <a:ext cx="10646229" cy="1043189"/>
          </a:xfrm>
        </p:spPr>
        <p:txBody>
          <a:bodyPr lIns="90000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8E2DB2-62FC-E14D-8C57-44D2A6400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899187" y="1937288"/>
            <a:ext cx="4387313" cy="122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93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499E6C-DFCC-4949-8196-4ADE41082CC6}"/>
              </a:ext>
            </a:extLst>
          </p:cNvPr>
          <p:cNvSpPr/>
          <p:nvPr userDrawn="1"/>
        </p:nvSpPr>
        <p:spPr>
          <a:xfrm>
            <a:off x="0" y="0"/>
            <a:ext cx="586195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50E8C72-65D7-724C-B64C-95D33C2FF5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5000"/>
          </a:blip>
          <a:srcRect l="28125" r="23794"/>
          <a:stretch/>
        </p:blipFill>
        <p:spPr>
          <a:xfrm>
            <a:off x="0" y="0"/>
            <a:ext cx="5861957" cy="6858000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AA8B76B-4BD8-3D41-9052-42497BF42A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84863" y="1487478"/>
            <a:ext cx="5057775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D6889A-F9EF-9A45-8D83-3ED3F969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59" y="293914"/>
            <a:ext cx="5204995" cy="104318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7F6A3AD-2296-3046-82DD-C01D1D443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5024" y="1058974"/>
            <a:ext cx="603421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DECDEB-5AA5-9841-AA2F-B8D08587FDBB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338941"/>
            <a:ext cx="546064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88272419-BAF3-3042-8F7D-6F488CF87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2C07642-1758-304E-AD22-6E22B3FC9B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79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A6950A-816A-124D-ACC4-B5B645DDBF64}"/>
              </a:ext>
            </a:extLst>
          </p:cNvPr>
          <p:cNvSpPr/>
          <p:nvPr userDrawn="1"/>
        </p:nvSpPr>
        <p:spPr>
          <a:xfrm>
            <a:off x="0" y="0"/>
            <a:ext cx="586195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DCEE34-3A65-3647-B510-C5470B4E6F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5000"/>
          </a:blip>
          <a:srcRect l="28125" r="23794"/>
          <a:stretch/>
        </p:blipFill>
        <p:spPr>
          <a:xfrm>
            <a:off x="-12482" y="0"/>
            <a:ext cx="5861957" cy="68580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7BC1AB-C318-304E-BB50-DC9DBB6AF868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338941"/>
            <a:ext cx="546064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AA8B76B-4BD8-3D41-9052-42497BF42A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84863" y="1487478"/>
            <a:ext cx="5057775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D6889A-F9EF-9A45-8D83-3ED3F969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59" y="293914"/>
            <a:ext cx="5204995" cy="104318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ABD407D-95DA-6745-8A27-3D10E6ABD7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99225" y="1100138"/>
            <a:ext cx="5410200" cy="4933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03F73B06-8AB6-614A-B25B-0A460314A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3DEFC9-DB46-FD4B-BECB-A4C48581CC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03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499E6C-DFCC-4949-8196-4ADE41082CC6}"/>
              </a:ext>
            </a:extLst>
          </p:cNvPr>
          <p:cNvSpPr/>
          <p:nvPr userDrawn="1"/>
        </p:nvSpPr>
        <p:spPr>
          <a:xfrm>
            <a:off x="0" y="0"/>
            <a:ext cx="5861957" cy="6858000"/>
          </a:xfrm>
          <a:prstGeom prst="rect">
            <a:avLst/>
          </a:prstGeom>
          <a:solidFill>
            <a:srgbClr val="FF7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50E8C72-65D7-724C-B64C-95D33C2FF5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5000"/>
          </a:blip>
          <a:srcRect l="28125" r="23794"/>
          <a:stretch/>
        </p:blipFill>
        <p:spPr>
          <a:xfrm>
            <a:off x="0" y="0"/>
            <a:ext cx="5861957" cy="6858000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AA8B76B-4BD8-3D41-9052-42497BF42A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84863" y="1487478"/>
            <a:ext cx="5057775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D6889A-F9EF-9A45-8D83-3ED3F969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59" y="293914"/>
            <a:ext cx="5204995" cy="104318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7F6A3AD-2296-3046-82DD-C01D1D443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5024" y="1058974"/>
            <a:ext cx="603421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DECDEB-5AA5-9841-AA2F-B8D08587FDBB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338941"/>
            <a:ext cx="546064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88272419-BAF3-3042-8F7D-6F488CF87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2C07642-1758-304E-AD22-6E22B3FC9B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C228D0D3-39B9-EB14-9C14-39706368A4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07124" y="5928325"/>
            <a:ext cx="20955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70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A6950A-816A-124D-ACC4-B5B645DDBF64}"/>
              </a:ext>
            </a:extLst>
          </p:cNvPr>
          <p:cNvSpPr/>
          <p:nvPr userDrawn="1"/>
        </p:nvSpPr>
        <p:spPr>
          <a:xfrm>
            <a:off x="0" y="0"/>
            <a:ext cx="5861957" cy="6858000"/>
          </a:xfrm>
          <a:prstGeom prst="rect">
            <a:avLst/>
          </a:prstGeom>
          <a:solidFill>
            <a:srgbClr val="FF7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DCEE34-3A65-3647-B510-C5470B4E6F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5000"/>
          </a:blip>
          <a:srcRect l="28125" r="23794"/>
          <a:stretch/>
        </p:blipFill>
        <p:spPr>
          <a:xfrm>
            <a:off x="0" y="0"/>
            <a:ext cx="5861957" cy="68580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7BC1AB-C318-304E-BB50-DC9DBB6AF868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338941"/>
            <a:ext cx="546064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AA8B76B-4BD8-3D41-9052-42497BF42A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84863" y="1487478"/>
            <a:ext cx="5057775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D6889A-F9EF-9A45-8D83-3ED3F969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59" y="293914"/>
            <a:ext cx="5204995" cy="104318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ABD407D-95DA-6745-8A27-3D10E6ABD7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99225" y="1100138"/>
            <a:ext cx="5410200" cy="4933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03F73B06-8AB6-614A-B25B-0A460314A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3DEFC9-DB46-FD4B-BECB-A4C48581CC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08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499E6C-DFCC-4949-8196-4ADE41082CC6}"/>
              </a:ext>
            </a:extLst>
          </p:cNvPr>
          <p:cNvSpPr/>
          <p:nvPr userDrawn="1"/>
        </p:nvSpPr>
        <p:spPr>
          <a:xfrm>
            <a:off x="0" y="0"/>
            <a:ext cx="5861957" cy="6858000"/>
          </a:xfrm>
          <a:prstGeom prst="rect">
            <a:avLst/>
          </a:prstGeom>
          <a:solidFill>
            <a:srgbClr val="F300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50E8C72-65D7-724C-B64C-95D33C2FF5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6000"/>
          </a:blip>
          <a:srcRect l="28125" r="23794"/>
          <a:stretch/>
        </p:blipFill>
        <p:spPr>
          <a:xfrm>
            <a:off x="0" y="0"/>
            <a:ext cx="5861957" cy="6858000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AA8B76B-4BD8-3D41-9052-42497BF42A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84863" y="1487478"/>
            <a:ext cx="5057775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D6889A-F9EF-9A45-8D83-3ED3F969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59" y="293914"/>
            <a:ext cx="5204995" cy="104318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7F6A3AD-2296-3046-82DD-C01D1D443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5024" y="1058974"/>
            <a:ext cx="603421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DECDEB-5AA5-9841-AA2F-B8D08587FDBB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338941"/>
            <a:ext cx="546064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88272419-BAF3-3042-8F7D-6F488CF87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2C07642-1758-304E-AD22-6E22B3FC9B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30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A6950A-816A-124D-ACC4-B5B645DDBF64}"/>
              </a:ext>
            </a:extLst>
          </p:cNvPr>
          <p:cNvSpPr/>
          <p:nvPr userDrawn="1"/>
        </p:nvSpPr>
        <p:spPr>
          <a:xfrm>
            <a:off x="0" y="0"/>
            <a:ext cx="5861957" cy="6858000"/>
          </a:xfrm>
          <a:prstGeom prst="rect">
            <a:avLst/>
          </a:prstGeom>
          <a:solidFill>
            <a:srgbClr val="F300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DCEE34-3A65-3647-B510-C5470B4E6F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6000"/>
          </a:blip>
          <a:srcRect l="28125" r="23794"/>
          <a:stretch/>
        </p:blipFill>
        <p:spPr>
          <a:xfrm>
            <a:off x="0" y="0"/>
            <a:ext cx="5861957" cy="68580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7BC1AB-C318-304E-BB50-DC9DBB6AF868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338941"/>
            <a:ext cx="546064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AA8B76B-4BD8-3D41-9052-42497BF42A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84863" y="1487478"/>
            <a:ext cx="5057775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D6889A-F9EF-9A45-8D83-3ED3F969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59" y="293914"/>
            <a:ext cx="5204995" cy="104318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ABD407D-95DA-6745-8A27-3D10E6ABD7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99225" y="1100138"/>
            <a:ext cx="5410200" cy="4933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03F73B06-8AB6-614A-B25B-0A460314A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3DEFC9-DB46-FD4B-BECB-A4C48581CC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443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499E6C-DFCC-4949-8196-4ADE41082CC6}"/>
              </a:ext>
            </a:extLst>
          </p:cNvPr>
          <p:cNvSpPr/>
          <p:nvPr userDrawn="1"/>
        </p:nvSpPr>
        <p:spPr>
          <a:xfrm>
            <a:off x="0" y="0"/>
            <a:ext cx="5861957" cy="6858000"/>
          </a:xfrm>
          <a:prstGeom prst="rect">
            <a:avLst/>
          </a:prstGeom>
          <a:solidFill>
            <a:srgbClr val="FBB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50E8C72-65D7-724C-B64C-95D33C2FF5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6000"/>
          </a:blip>
          <a:srcRect l="28125" r="23794"/>
          <a:stretch/>
        </p:blipFill>
        <p:spPr>
          <a:xfrm>
            <a:off x="0" y="0"/>
            <a:ext cx="5861957" cy="6858000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AA8B76B-4BD8-3D41-9052-42497BF42A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84863" y="1487478"/>
            <a:ext cx="5057775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D6889A-F9EF-9A45-8D83-3ED3F969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59" y="293914"/>
            <a:ext cx="5204995" cy="104318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7F6A3AD-2296-3046-82DD-C01D1D443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5024" y="1058974"/>
            <a:ext cx="603421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DECDEB-5AA5-9841-AA2F-B8D08587FDBB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338941"/>
            <a:ext cx="546064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88272419-BAF3-3042-8F7D-6F488CF87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2C07642-1758-304E-AD22-6E22B3FC9B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72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A6950A-816A-124D-ACC4-B5B645DDBF64}"/>
              </a:ext>
            </a:extLst>
          </p:cNvPr>
          <p:cNvSpPr/>
          <p:nvPr userDrawn="1"/>
        </p:nvSpPr>
        <p:spPr>
          <a:xfrm>
            <a:off x="0" y="0"/>
            <a:ext cx="5861957" cy="6858000"/>
          </a:xfrm>
          <a:prstGeom prst="rect">
            <a:avLst/>
          </a:prstGeom>
          <a:solidFill>
            <a:srgbClr val="FBB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DCEE34-3A65-3647-B510-C5470B4E6F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6000"/>
          </a:blip>
          <a:srcRect l="28125" r="23794"/>
          <a:stretch/>
        </p:blipFill>
        <p:spPr>
          <a:xfrm>
            <a:off x="0" y="0"/>
            <a:ext cx="5861957" cy="68580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7BC1AB-C318-304E-BB50-DC9DBB6AF868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338941"/>
            <a:ext cx="546064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AA8B76B-4BD8-3D41-9052-42497BF42A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84863" y="1487478"/>
            <a:ext cx="5057775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D6889A-F9EF-9A45-8D83-3ED3F969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59" y="293914"/>
            <a:ext cx="5204995" cy="104318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ABD407D-95DA-6745-8A27-3D10E6ABD7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99225" y="1100138"/>
            <a:ext cx="5410200" cy="4933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03F73B06-8AB6-614A-B25B-0A460314A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3DEFC9-DB46-FD4B-BECB-A4C48581CC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89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03F73B06-8AB6-614A-B25B-0A460314A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3DEFC9-DB46-FD4B-BECB-A4C48581CC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8185FE-D99F-9042-8E5C-6479D6E773DA}"/>
              </a:ext>
            </a:extLst>
          </p:cNvPr>
          <p:cNvSpPr/>
          <p:nvPr userDrawn="1"/>
        </p:nvSpPr>
        <p:spPr>
          <a:xfrm>
            <a:off x="0" y="3568700"/>
            <a:ext cx="12192000" cy="3289300"/>
          </a:xfrm>
          <a:prstGeom prst="rect">
            <a:avLst/>
          </a:prstGeom>
          <a:solidFill>
            <a:srgbClr val="FF7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E96CC28-367E-F42E-D58B-F7EE3886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762" y="152400"/>
            <a:ext cx="9452238" cy="10431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8D82A35-B974-9369-C013-84F6256B1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6485" y="6337300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2D1D6B0-55B5-18AF-971D-0A8D883334A8}"/>
              </a:ext>
            </a:extLst>
          </p:cNvPr>
          <p:cNvSpPr txBox="1">
            <a:spLocks/>
          </p:cNvSpPr>
          <p:nvPr userDrawn="1"/>
        </p:nvSpPr>
        <p:spPr>
          <a:xfrm>
            <a:off x="4585058" y="63563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Higher Ed &amp; Research Tech Summit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5F992A-557C-5AEF-3AA7-FD0821B7B8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5000"/>
          </a:blip>
          <a:srcRect l="-104" t="52037" r="104" b="185"/>
          <a:stretch/>
        </p:blipFill>
        <p:spPr>
          <a:xfrm>
            <a:off x="0" y="3581400"/>
            <a:ext cx="12192000" cy="3276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9B7CA8-803E-BC17-207E-D56EBB1932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4776" y="59348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3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03F73B06-8AB6-614A-B25B-0A460314A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3DEFC9-DB46-FD4B-BECB-A4C48581CC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8185FE-D99F-9042-8E5C-6479D6E773DA}"/>
              </a:ext>
            </a:extLst>
          </p:cNvPr>
          <p:cNvSpPr/>
          <p:nvPr userDrawn="1"/>
        </p:nvSpPr>
        <p:spPr>
          <a:xfrm>
            <a:off x="0" y="3568700"/>
            <a:ext cx="12192000" cy="3289300"/>
          </a:xfrm>
          <a:prstGeom prst="rect">
            <a:avLst/>
          </a:prstGeom>
          <a:solidFill>
            <a:srgbClr val="ABC5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E96CC28-367E-F42E-D58B-F7EE3886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762" y="152400"/>
            <a:ext cx="9452238" cy="10431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8D82A35-B974-9369-C013-84F6256B1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6485" y="6337300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2D1D6B0-55B5-18AF-971D-0A8D883334A8}"/>
              </a:ext>
            </a:extLst>
          </p:cNvPr>
          <p:cNvSpPr txBox="1">
            <a:spLocks/>
          </p:cNvSpPr>
          <p:nvPr userDrawn="1"/>
        </p:nvSpPr>
        <p:spPr>
          <a:xfrm>
            <a:off x="4585058" y="63563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Higher Ed &amp; Research Tech Summit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5F992A-557C-5AEF-3AA7-FD0821B7B8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5000"/>
          </a:blip>
          <a:srcRect l="-104" t="52037" r="104" b="185"/>
          <a:stretch/>
        </p:blipFill>
        <p:spPr>
          <a:xfrm>
            <a:off x="0" y="3581400"/>
            <a:ext cx="12192000" cy="3276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9B7CA8-803E-BC17-207E-D56EBB1932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4776" y="59348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578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03F73B06-8AB6-614A-B25B-0A460314A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3DEFC9-DB46-FD4B-BECB-A4C48581CC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8185FE-D99F-9042-8E5C-6479D6E773DA}"/>
              </a:ext>
            </a:extLst>
          </p:cNvPr>
          <p:cNvSpPr/>
          <p:nvPr userDrawn="1"/>
        </p:nvSpPr>
        <p:spPr>
          <a:xfrm>
            <a:off x="0" y="3568700"/>
            <a:ext cx="12192000" cy="3289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E96CC28-367E-F42E-D58B-F7EE3886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762" y="152400"/>
            <a:ext cx="9452238" cy="10431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8D82A35-B974-9369-C013-84F6256B1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6485" y="6337300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2D1D6B0-55B5-18AF-971D-0A8D883334A8}"/>
              </a:ext>
            </a:extLst>
          </p:cNvPr>
          <p:cNvSpPr txBox="1">
            <a:spLocks/>
          </p:cNvSpPr>
          <p:nvPr userDrawn="1"/>
        </p:nvSpPr>
        <p:spPr>
          <a:xfrm>
            <a:off x="4585058" y="63563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Higher Ed &amp; Research Tech Summit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5F992A-557C-5AEF-3AA7-FD0821B7B8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5000"/>
          </a:blip>
          <a:srcRect l="-104" t="52037" r="104" b="185"/>
          <a:stretch/>
        </p:blipFill>
        <p:spPr>
          <a:xfrm>
            <a:off x="0" y="3581400"/>
            <a:ext cx="12192000" cy="3276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9B7CA8-803E-BC17-207E-D56EBB1932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4776" y="59348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43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03F73B06-8AB6-614A-B25B-0A460314A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3DEFC9-DB46-FD4B-BECB-A4C48581CC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8185FE-D99F-9042-8E5C-6479D6E773DA}"/>
              </a:ext>
            </a:extLst>
          </p:cNvPr>
          <p:cNvSpPr/>
          <p:nvPr userDrawn="1"/>
        </p:nvSpPr>
        <p:spPr>
          <a:xfrm>
            <a:off x="0" y="3568700"/>
            <a:ext cx="12192000" cy="3289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E96CC28-367E-F42E-D58B-F7EE3886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762" y="152400"/>
            <a:ext cx="9452238" cy="10431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8D82A35-B974-9369-C013-84F6256B1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6485" y="6337300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2D1D6B0-55B5-18AF-971D-0A8D883334A8}"/>
              </a:ext>
            </a:extLst>
          </p:cNvPr>
          <p:cNvSpPr txBox="1">
            <a:spLocks/>
          </p:cNvSpPr>
          <p:nvPr userDrawn="1"/>
        </p:nvSpPr>
        <p:spPr>
          <a:xfrm>
            <a:off x="4585058" y="63563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Higher Ed &amp; Research Tech Summit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5F992A-557C-5AEF-3AA7-FD0821B7B8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45000"/>
          </a:blip>
          <a:srcRect l="-104" t="52037" r="104" b="185"/>
          <a:stretch/>
        </p:blipFill>
        <p:spPr>
          <a:xfrm>
            <a:off x="0" y="3581400"/>
            <a:ext cx="12192000" cy="3276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9B7CA8-803E-BC17-207E-D56EBB1932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4776" y="59348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7792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03F73B06-8AB6-614A-B25B-0A460314A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3DEFC9-DB46-FD4B-BECB-A4C48581CC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8185FE-D99F-9042-8E5C-6479D6E773DA}"/>
              </a:ext>
            </a:extLst>
          </p:cNvPr>
          <p:cNvSpPr/>
          <p:nvPr userDrawn="1"/>
        </p:nvSpPr>
        <p:spPr>
          <a:xfrm>
            <a:off x="0" y="3568700"/>
            <a:ext cx="12192000" cy="3289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E96CC28-367E-F42E-D58B-F7EE3886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762" y="152400"/>
            <a:ext cx="9452238" cy="10431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8D82A35-B974-9369-C013-84F6256B1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6485" y="6337300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2D1D6B0-55B5-18AF-971D-0A8D883334A8}"/>
              </a:ext>
            </a:extLst>
          </p:cNvPr>
          <p:cNvSpPr txBox="1">
            <a:spLocks/>
          </p:cNvSpPr>
          <p:nvPr userDrawn="1"/>
        </p:nvSpPr>
        <p:spPr>
          <a:xfrm>
            <a:off x="4585058" y="63563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Higher Ed &amp; Research Tech Summit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5F992A-557C-5AEF-3AA7-FD0821B7B8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</a:blip>
          <a:srcRect l="-104" t="52037" r="104" b="185"/>
          <a:stretch/>
        </p:blipFill>
        <p:spPr>
          <a:xfrm>
            <a:off x="0" y="3581400"/>
            <a:ext cx="12192000" cy="3276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9B7CA8-803E-BC17-207E-D56EBB1932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4776" y="59348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728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Sec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03F73B06-8AB6-614A-B25B-0A460314A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9085" y="6291034"/>
            <a:ext cx="3234515" cy="37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3DEFC9-DB46-FD4B-BECB-A4C48581CC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9376" y="6023723"/>
            <a:ext cx="2228850" cy="6220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8185FE-D99F-9042-8E5C-6479D6E773DA}"/>
              </a:ext>
            </a:extLst>
          </p:cNvPr>
          <p:cNvSpPr/>
          <p:nvPr userDrawn="1"/>
        </p:nvSpPr>
        <p:spPr>
          <a:xfrm>
            <a:off x="0" y="3568700"/>
            <a:ext cx="12192000" cy="328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E96CC28-367E-F42E-D58B-F7EE3886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762" y="152400"/>
            <a:ext cx="9452238" cy="10431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8D82A35-B974-9369-C013-84F6256B1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6485" y="6337300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2D1D6B0-55B5-18AF-971D-0A8D883334A8}"/>
              </a:ext>
            </a:extLst>
          </p:cNvPr>
          <p:cNvSpPr txBox="1">
            <a:spLocks/>
          </p:cNvSpPr>
          <p:nvPr userDrawn="1"/>
        </p:nvSpPr>
        <p:spPr>
          <a:xfrm>
            <a:off x="4585058" y="63563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Higher Ed &amp; Research Tech Summit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5F992A-557C-5AEF-3AA7-FD0821B7B8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9000"/>
          </a:blip>
          <a:srcRect l="-104" t="52037" r="104" b="185"/>
          <a:stretch/>
        </p:blipFill>
        <p:spPr>
          <a:xfrm>
            <a:off x="0" y="3581400"/>
            <a:ext cx="12192000" cy="3276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9B7CA8-803E-BC17-207E-D56EBB1932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4776" y="5934823"/>
            <a:ext cx="2228850" cy="6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54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Vic, title, content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C49D7-C0AC-CB40-9835-5635A188D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2CBD7-AF8B-E84B-B5CC-9EC45A4DD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E42EC86-04FE-884B-978A-F3E168E80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32658" y="62039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3950F94-F400-2C70-1084-1ABF792EB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5723" y="6538852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069DFEFA-A7F1-9768-54AA-441AD82DBF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07124" y="5928325"/>
            <a:ext cx="20955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88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UVic, 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C49D7-C0AC-CB40-9835-5635A188D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2CBD7-AF8B-E84B-B5CC-9EC45A4DD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5C590-2809-2740-B5DC-4C6ABB8B5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5723" y="6538852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E42EC86-04FE-884B-978A-F3E168E80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32658" y="62039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44D9FB-3ABC-1445-B5E1-65160ABBAE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376" y="6023723"/>
            <a:ext cx="2228850" cy="622005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F31EEDC8-51F9-9651-09E8-12D84FBF02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07124" y="5928325"/>
            <a:ext cx="20955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08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808FE-57E9-FF4F-8A84-8779ECA21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132F2-ECAC-154D-95D5-EDFCD381FD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2051" y="1490774"/>
            <a:ext cx="497681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307C93-1153-B749-9D6A-8D312F088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1139" y="1490774"/>
            <a:ext cx="505777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784E631-3865-FB47-8AAB-E29684012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32658" y="62039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124BE2-0A31-034F-A906-FDC586F85E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376" y="6023723"/>
            <a:ext cx="2228850" cy="622005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A8D84A-AFC4-A86D-8577-224EE5548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5723" y="6538852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3B1B60E3-8FEF-D266-D9C0-9881EF3E08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07124" y="5928325"/>
            <a:ext cx="20955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08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90778-B5B0-214B-A56C-55570986E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74FDFF-9AA2-EB4D-AF18-3E41A45EF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085" y="6184900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A93BDF9-0ADF-2943-A496-C2006E36E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32658" y="62039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2450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90778-B5B0-214B-A56C-55570986E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74FDFF-9AA2-EB4D-AF18-3E41A45EF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085" y="6184900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A93BDF9-0ADF-2943-A496-C2006E36E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32658" y="62039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D8BCDE-1020-3C43-A2CC-D9F69395C5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376" y="6023723"/>
            <a:ext cx="2228850" cy="62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121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0D33590-BF91-064D-8166-49DC6D264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085" y="6184900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4BE5330-9AA4-2249-A8D2-2377B32DE5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32658" y="62039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6486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0D33590-BF91-064D-8166-49DC6D264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085" y="6184900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4BE5330-9AA4-2249-A8D2-2377B32DE5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32658" y="62039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38EA27-214A-DF49-AE11-011354B226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376" y="6023723"/>
            <a:ext cx="2228850" cy="62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07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B52EBF4-6D0F-664B-8015-ED0D1F4763B6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7673340" y="0"/>
            <a:ext cx="451866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81434-43F1-B84F-A6BB-38498E522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362" y="0"/>
            <a:ext cx="9452238" cy="1043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64890-039F-B945-AE54-9892A17CD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935" y="1449723"/>
            <a:ext cx="10177133" cy="3932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96B63-DF77-894E-B6A3-5CAE9C1661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085" y="6184900"/>
            <a:ext cx="614752" cy="374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600D3F1-D693-6849-8450-DBB154E695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25885F-887E-2E4D-88A7-57FC5BC867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32658" y="6203950"/>
            <a:ext cx="3377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38895D-81FD-854A-BC0C-3B778E8ED710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289376" y="6023723"/>
            <a:ext cx="2228850" cy="62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5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80" r:id="rId3"/>
    <p:sldLayoutId id="2147483681" r:id="rId4"/>
    <p:sldLayoutId id="2147483682" r:id="rId5"/>
    <p:sldLayoutId id="2147483683" r:id="rId6"/>
    <p:sldLayoutId id="2147483669" r:id="rId7"/>
    <p:sldLayoutId id="2147483670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66" r:id="rId21"/>
    <p:sldLayoutId id="2147483671" r:id="rId22"/>
    <p:sldLayoutId id="2147483652" r:id="rId23"/>
    <p:sldLayoutId id="2147483654" r:id="rId24"/>
    <p:sldLayoutId id="2147483672" r:id="rId25"/>
    <p:sldLayoutId id="2147483655" r:id="rId26"/>
    <p:sldLayoutId id="2147483673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Arial" panose="020B0604020202020204" pitchFamily="34" charset="0"/>
          <a:ea typeface="Roboto Medium" panose="02000000000000000000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rcsoft.uvic.ca/projects/strap/" TargetMode="External"/><Relationship Id="rId2" Type="http://schemas.openxmlformats.org/officeDocument/2006/relationships/hyperlink" Target="mailto:dleske@uvic.ca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rcs.uvic.ca/" TargetMode="External"/><Relationship Id="rId5" Type="http://schemas.openxmlformats.org/officeDocument/2006/relationships/hyperlink" Target="https://arcsoft.uvic.ca/" TargetMode="External"/><Relationship Id="rId4" Type="http://schemas.openxmlformats.org/officeDocument/2006/relationships/hyperlink" Target="https://gitlab.com/uvic-arcsoft/stra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31DFD-C3F7-1B4E-93A0-DFDF87B44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0" y="3823988"/>
            <a:ext cx="10646229" cy="1043189"/>
          </a:xfrm>
        </p:spPr>
        <p:txBody>
          <a:bodyPr lIns="90000" anchor="ctr">
            <a:normAutofit/>
          </a:bodyPr>
          <a:lstStyle/>
          <a:p>
            <a:r>
              <a:rPr lang="en-US" dirty="0"/>
              <a:t>An Opinionated Platform for Simplified Enterprise Application﻿ Deployment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4EA8FE-C1DE-1582-3934-5EB014D9A537}"/>
              </a:ext>
            </a:extLst>
          </p:cNvPr>
          <p:cNvSpPr txBox="1">
            <a:spLocks/>
          </p:cNvSpPr>
          <p:nvPr/>
        </p:nvSpPr>
        <p:spPr>
          <a:xfrm>
            <a:off x="772885" y="5206876"/>
            <a:ext cx="10646229" cy="1043189"/>
          </a:xfrm>
          <a:prstGeom prst="rect">
            <a:avLst/>
          </a:prstGeom>
        </p:spPr>
        <p:txBody>
          <a:bodyPr vert="horz" lIns="9000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bg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sz="2400" dirty="0"/>
              <a:t>Drew </a:t>
            </a:r>
            <a:r>
              <a:rPr lang="en-US" sz="2400" dirty="0" err="1"/>
              <a:t>Leske</a:t>
            </a:r>
            <a:r>
              <a:rPr lang="en-US" sz="2400" dirty="0"/>
              <a:t> and Archie To, University of Victoria</a:t>
            </a:r>
          </a:p>
        </p:txBody>
      </p:sp>
    </p:spTree>
    <p:extLst>
      <p:ext uri="{BB962C8B-B14F-4D97-AF65-F5344CB8AC3E}">
        <p14:creationId xmlns:p14="http://schemas.microsoft.com/office/powerpoint/2010/main" val="687889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C770B-F844-C65D-F12E-D18871D5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1E33C-0E2D-01AC-DFCC-B0EF14C57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and Overview</a:t>
            </a:r>
          </a:p>
          <a:p>
            <a:r>
              <a:rPr lang="en-US" dirty="0"/>
              <a:t>Architecture</a:t>
            </a:r>
          </a:p>
          <a:p>
            <a:r>
              <a:rPr lang="en-US" dirty="0"/>
              <a:t>Walkthrough</a:t>
            </a:r>
          </a:p>
          <a:p>
            <a:r>
              <a:rPr lang="en-US" dirty="0"/>
              <a:t>Demo</a:t>
            </a:r>
          </a:p>
          <a:p>
            <a:r>
              <a:rPr lang="en-US" dirty="0"/>
              <a:t>Next Steps</a:t>
            </a:r>
          </a:p>
          <a:p>
            <a:r>
              <a:rPr lang="en-US" dirty="0"/>
              <a:t>Questions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F23EB-8391-D5DE-95EC-AF6570E24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9E48AE-5907-1E14-92AA-EA89B4AADDA3}"/>
              </a:ext>
            </a:extLst>
          </p:cNvPr>
          <p:cNvSpPr txBox="1"/>
          <p:nvPr/>
        </p:nvSpPr>
        <p:spPr>
          <a:xfrm>
            <a:off x="11694700" y="-36101"/>
            <a:ext cx="548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RC2</a:t>
            </a:r>
          </a:p>
        </p:txBody>
      </p:sp>
    </p:spTree>
    <p:extLst>
      <p:ext uri="{BB962C8B-B14F-4D97-AF65-F5344CB8AC3E}">
        <p14:creationId xmlns:p14="http://schemas.microsoft.com/office/powerpoint/2010/main" val="4040800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B2CB-752C-1048-B5F2-005FE426F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Overview</a:t>
            </a:r>
          </a:p>
        </p:txBody>
      </p:sp>
    </p:spTree>
    <p:extLst>
      <p:ext uri="{BB962C8B-B14F-4D97-AF65-F5344CB8AC3E}">
        <p14:creationId xmlns:p14="http://schemas.microsoft.com/office/powerpoint/2010/main" val="412878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7952F-91FB-0955-9283-87306159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STRAP?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9EDF5-DB3E-57A4-4FFB-937083599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STRAP: Simplified Teaching and Research Application Platform</a:t>
            </a:r>
          </a:p>
          <a:p>
            <a:r>
              <a:rPr lang="en-US" dirty="0"/>
              <a:t>Platform for easily deploying web applications</a:t>
            </a:r>
          </a:p>
          <a:p>
            <a:r>
              <a:rPr lang="en-US" dirty="0"/>
              <a:t>The basic idea: bring me your web application in a container, and I’ll give you authentication and authorization for your app, a database, storage, and deploy it with TLS and a pretty okay globally accessible URL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8767A6-700B-78B8-AF14-77E3ADF023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9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7F686-45EB-E0CF-8816-3010CBAFD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we 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895C0-DCFA-B02D-B120-445438B8B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ARC Software Development Team: a new team (16 months) developing software for research</a:t>
            </a:r>
          </a:p>
          <a:p>
            <a:r>
              <a:rPr lang="en-US" dirty="0"/>
              <a:t>Research Computing Services:</a:t>
            </a:r>
          </a:p>
          <a:p>
            <a:pPr lvl="1"/>
            <a:r>
              <a:rPr lang="en-US" dirty="0"/>
              <a:t>Research Infrastructure</a:t>
            </a:r>
          </a:p>
          <a:p>
            <a:pPr lvl="1"/>
            <a:r>
              <a:rPr lang="en-US" dirty="0"/>
              <a:t>Research Support</a:t>
            </a:r>
          </a:p>
          <a:p>
            <a:pPr lvl="1"/>
            <a:r>
              <a:rPr lang="en-US" dirty="0"/>
              <a:t>Research Information Security</a:t>
            </a:r>
          </a:p>
          <a:p>
            <a:pPr lvl="1"/>
            <a:r>
              <a:rPr lang="en-US" dirty="0"/>
              <a:t>Research Software</a:t>
            </a:r>
          </a:p>
          <a:p>
            <a:r>
              <a:rPr lang="en-US" dirty="0"/>
              <a:t>Infrastructure Services, University Systems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285CBF-F7E5-73AC-B581-5F0B68922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235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9494D-1678-62A7-2377-6ED1888CA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STRAP?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F2BFC-4182-A6B4-343D-6F276262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35" y="1449723"/>
            <a:ext cx="10177133" cy="4279048"/>
          </a:xfrm>
        </p:spPr>
        <p:txBody>
          <a:bodyPr>
            <a:normAutofit/>
          </a:bodyPr>
          <a:lstStyle/>
          <a:p>
            <a:r>
              <a:rPr lang="en-US" dirty="0"/>
              <a:t>Small development team: we want to </a:t>
            </a:r>
            <a:r>
              <a:rPr lang="en-US" i="1" dirty="0"/>
              <a:t>enable</a:t>
            </a:r>
            <a:r>
              <a:rPr lang="en-US" dirty="0"/>
              <a:t> clients’ applications even if we can’t commit to developing them</a:t>
            </a:r>
          </a:p>
          <a:p>
            <a:r>
              <a:rPr lang="en-US" dirty="0"/>
              <a:t>A lot of our researchers need to develop, or already have, web applications for sharing their research outcomes</a:t>
            </a:r>
          </a:p>
          <a:p>
            <a:pPr lvl="1"/>
            <a:r>
              <a:rPr lang="en-US" dirty="0"/>
              <a:t>Where are these or where are they going to go?</a:t>
            </a:r>
          </a:p>
          <a:p>
            <a:pPr lvl="1"/>
            <a:r>
              <a:rPr lang="en-US" dirty="0"/>
              <a:t>Who’s looking after it?</a:t>
            </a:r>
          </a:p>
          <a:p>
            <a:r>
              <a:rPr lang="en-US" dirty="0"/>
              <a:t>What do you need when you build and deploy web applications?</a:t>
            </a:r>
          </a:p>
          <a:p>
            <a:pPr lvl="1"/>
            <a:r>
              <a:rPr lang="en-US" dirty="0"/>
              <a:t>User accounts</a:t>
            </a:r>
          </a:p>
          <a:p>
            <a:pPr lvl="1"/>
            <a:r>
              <a:rPr lang="en-US" dirty="0"/>
              <a:t>Database</a:t>
            </a:r>
          </a:p>
          <a:p>
            <a:pPr lvl="1"/>
            <a:r>
              <a:rPr lang="en-US" dirty="0"/>
              <a:t>Maybe local storage</a:t>
            </a:r>
          </a:p>
          <a:p>
            <a:pPr lvl="1"/>
            <a:r>
              <a:rPr lang="en-US" dirty="0"/>
              <a:t>Or maybe object storage.  </a:t>
            </a:r>
            <a:r>
              <a:rPr lang="en-US" sz="1800" dirty="0"/>
              <a:t>Backups probably but who cares we’ll worry about that later.  </a:t>
            </a:r>
            <a:r>
              <a:rPr lang="en-US" sz="1600" dirty="0"/>
              <a:t>Oh yeah and somebody needs to deploy the thing on another thing and maintain that thing</a:t>
            </a:r>
            <a:endParaRPr lang="en-US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3CCEF0-A85E-AA89-398F-B67CAE15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619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E1D0D-B818-6610-59FA-556BBED86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STRAP?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68B7F-BB3E-1153-77AF-04C6A06F7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Researchers need to do research</a:t>
            </a:r>
          </a:p>
          <a:p>
            <a:r>
              <a:rPr lang="en-US" dirty="0"/>
              <a:t>Researchers might need to write software</a:t>
            </a:r>
          </a:p>
          <a:p>
            <a:r>
              <a:rPr lang="en-US" dirty="0"/>
              <a:t>Researchers should not operate infrastructure</a:t>
            </a:r>
          </a:p>
          <a:p>
            <a:pPr lvl="1"/>
            <a:r>
              <a:rPr lang="en-US" dirty="0"/>
              <a:t>Databases: infrastructure</a:t>
            </a:r>
          </a:p>
          <a:p>
            <a:pPr lvl="1"/>
            <a:r>
              <a:rPr lang="en-US" dirty="0"/>
              <a:t>Identity management: infrastructure</a:t>
            </a:r>
          </a:p>
          <a:p>
            <a:pPr lvl="1"/>
            <a:r>
              <a:rPr lang="en-US" dirty="0"/>
              <a:t>Networked storage: infrastructure</a:t>
            </a:r>
          </a:p>
          <a:p>
            <a:pPr lvl="1"/>
            <a:r>
              <a:rPr lang="en-US" dirty="0"/>
              <a:t>Servers: infrastructure</a:t>
            </a:r>
          </a:p>
          <a:p>
            <a:r>
              <a:rPr lang="en-US" dirty="0"/>
              <a:t>We have infrastructure experts</a:t>
            </a:r>
          </a:p>
          <a:p>
            <a:r>
              <a:rPr lang="en-US" dirty="0"/>
              <a:t>Better security through recognition of expertise: sometimes staying in your lane isn’t a bad thing.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CED8F-2F9B-9551-D282-984332CD0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399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AF13B-4865-E89E-415F-ACCDA169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62318-A52D-667F-45E5-F7DC2D0C7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active development</a:t>
            </a:r>
          </a:p>
          <a:p>
            <a:r>
              <a:rPr lang="en-US" dirty="0"/>
              <a:t>Basic team-internal apps have been running on it for months</a:t>
            </a:r>
          </a:p>
          <a:p>
            <a:r>
              <a:rPr lang="en-US" dirty="0"/>
              <a:t>RCS applications recently deployed</a:t>
            </a:r>
          </a:p>
          <a:p>
            <a:r>
              <a:rPr lang="en-US" dirty="0"/>
              <a:t>First researcher project to be deployed this summer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C51658-7A0C-FAF0-A360-9C75AAB4FE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78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581EF-8303-3D4E-9EA9-11093AD3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ea typeface="Roboto Medium"/>
                <a:cs typeface="Arial"/>
              </a:rPr>
              <a:t>STRAP Architecture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143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CAE64-E1DF-6550-BB93-E526D5842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Architectural Overview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B366A8-EFBF-AEC3-147B-62EBF3519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699E54AB-18C1-261D-E9BB-52957BFF60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" t="6202" r="5760" b="9251"/>
          <a:stretch/>
        </p:blipFill>
        <p:spPr bwMode="auto">
          <a:xfrm>
            <a:off x="2369402" y="1109790"/>
            <a:ext cx="7504354" cy="463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914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28E4-012D-0194-C83C-A958AF2B7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Architectural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34894-CCA1-C67F-E6DE-51EDCEEE9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35" y="1449723"/>
            <a:ext cx="10177133" cy="4214807"/>
          </a:xfrm>
        </p:spPr>
        <p:txBody>
          <a:bodyPr>
            <a:normAutofit/>
          </a:bodyPr>
          <a:lstStyle/>
          <a:p>
            <a:r>
              <a:rPr lang="en-US" dirty="0"/>
              <a:t>RCS Cloud: OpenStack instance managed by UVic’s cloud experts</a:t>
            </a:r>
          </a:p>
          <a:p>
            <a:r>
              <a:rPr lang="en-US" dirty="0" err="1"/>
              <a:t>Ubernetes</a:t>
            </a:r>
            <a:r>
              <a:rPr lang="en-US" dirty="0"/>
              <a:t>: Opinionated Kubernetes deployment based on </a:t>
            </a:r>
            <a:r>
              <a:rPr lang="en-US" dirty="0" err="1"/>
              <a:t>Kubespray</a:t>
            </a:r>
            <a:endParaRPr lang="en-US" dirty="0"/>
          </a:p>
          <a:p>
            <a:r>
              <a:rPr lang="en-US" dirty="0"/>
              <a:t>Ingress and routing: </a:t>
            </a:r>
            <a:r>
              <a:rPr lang="en-US" dirty="0" err="1"/>
              <a:t>Traefik</a:t>
            </a:r>
            <a:r>
              <a:rPr lang="en-US" dirty="0"/>
              <a:t> Kubernetes resources</a:t>
            </a:r>
          </a:p>
          <a:p>
            <a:r>
              <a:rPr lang="en-US" dirty="0"/>
              <a:t>Authentication forwarder: </a:t>
            </a:r>
            <a:r>
              <a:rPr lang="en-US" dirty="0" err="1"/>
              <a:t>Traefik</a:t>
            </a:r>
            <a:r>
              <a:rPr lang="en-US" dirty="0"/>
              <a:t> and 3</a:t>
            </a:r>
            <a:r>
              <a:rPr lang="en-US" baseline="30000" dirty="0"/>
              <a:t>rd</a:t>
            </a:r>
            <a:r>
              <a:rPr lang="en-US" dirty="0"/>
              <a:t>-party middleware</a:t>
            </a:r>
          </a:p>
          <a:p>
            <a:r>
              <a:rPr lang="en-US" dirty="0"/>
              <a:t>Various apps in their own namespaces</a:t>
            </a:r>
          </a:p>
          <a:p>
            <a:r>
              <a:rPr lang="en-US" dirty="0"/>
              <a:t>Database: Postgres</a:t>
            </a:r>
          </a:p>
          <a:p>
            <a:r>
              <a:rPr lang="en-US" dirty="0" err="1"/>
              <a:t>KeyCloak</a:t>
            </a:r>
            <a:r>
              <a:rPr lang="en-US" dirty="0"/>
              <a:t>: Proxies authentication to UVic or social identity providers; provides OIDC client to STRAP</a:t>
            </a:r>
          </a:p>
          <a:p>
            <a:r>
              <a:rPr lang="en-US" dirty="0"/>
              <a:t>Identity providers: UVic IdP, GitHub, GitLab, </a:t>
            </a:r>
            <a:r>
              <a:rPr lang="en-US" strike="sngStrike" dirty="0"/>
              <a:t>Twitter,</a:t>
            </a:r>
            <a:r>
              <a:rPr lang="en-US" dirty="0"/>
              <a:t> Google, etc.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2897B-7E04-BCDE-4124-4F2BFB0A43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60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9BAF7-A0F8-22FB-BAC9-EF1ED88B6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Hidden Elements (under the hood)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CEA01-F285-B8FB-F284-FAC0BA204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Terraform: Infrastructure-as-code manages all the non-static resources</a:t>
            </a:r>
          </a:p>
          <a:p>
            <a:r>
              <a:rPr lang="en-US" dirty="0"/>
              <a:t>Helm: Manages the Kubernetes resources</a:t>
            </a:r>
          </a:p>
          <a:p>
            <a:r>
              <a:rPr lang="en-US" dirty="0"/>
              <a:t>Wildcard DNS entry and wildcard TLS certificate mean we don’t have to manage these resources</a:t>
            </a:r>
          </a:p>
          <a:p>
            <a:pPr lvl="1"/>
            <a:r>
              <a:rPr lang="en-US" dirty="0"/>
              <a:t>So long as everybody’s happy with the domain we give them</a:t>
            </a:r>
          </a:p>
          <a:p>
            <a:pPr lvl="1"/>
            <a:r>
              <a:rPr lang="en-US" dirty="0"/>
              <a:t>Yeah, we’ll have to handle bespoke domains at some point</a:t>
            </a:r>
          </a:p>
          <a:p>
            <a:pPr lvl="1"/>
            <a:r>
              <a:rPr lang="en-US" dirty="0"/>
              <a:t>These are actually managed with Terraform, just currently manually, outside of STRAP, such as when the Let’s Encrypt wildcard certificate needs to be renewed</a:t>
            </a:r>
          </a:p>
          <a:p>
            <a:r>
              <a:rPr lang="en-US" dirty="0"/>
              <a:t>Object store (currently </a:t>
            </a:r>
            <a:r>
              <a:rPr lang="en-US" dirty="0" err="1"/>
              <a:t>Minio</a:t>
            </a:r>
            <a:r>
              <a:rPr lang="en-US" dirty="0"/>
              <a:t>) for storing Terraform state</a:t>
            </a:r>
          </a:p>
          <a:p>
            <a:pPr lvl="1"/>
            <a:r>
              <a:rPr lang="en-US" dirty="0"/>
              <a:t>Object storage will be configurable option for STRAP applications in the future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A920A2-6E51-88CE-7F97-460C7B6037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120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CE640-8EA0-CC13-94AF-5B0686A0C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authentication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24573-1617-1A00-6CA1-8155B10E1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35" y="1188467"/>
            <a:ext cx="11106756" cy="4452313"/>
          </a:xfrm>
        </p:spPr>
        <p:txBody>
          <a:bodyPr/>
          <a:lstStyle/>
          <a:p>
            <a:r>
              <a:rPr lang="en-US" dirty="0"/>
              <a:t>Application routes can be configured as authenticated or unauthenticated</a:t>
            </a:r>
          </a:p>
          <a:p>
            <a:r>
              <a:rPr lang="en-US" dirty="0"/>
              <a:t>STRAP uses an OIDC client middleware to authenticate to </a:t>
            </a:r>
            <a:r>
              <a:rPr lang="en-US" dirty="0" err="1"/>
              <a:t>KeyCloak</a:t>
            </a:r>
            <a:endParaRPr lang="en-US" dirty="0"/>
          </a:p>
          <a:p>
            <a:r>
              <a:rPr lang="en-US" dirty="0" err="1"/>
              <a:t>KeyCloak</a:t>
            </a:r>
            <a:r>
              <a:rPr lang="en-US" dirty="0"/>
              <a:t> proxies authentication to desired identity provider</a:t>
            </a:r>
          </a:p>
          <a:p>
            <a:pPr lvl="1"/>
            <a:r>
              <a:rPr lang="en-US" dirty="0"/>
              <a:t>App deployer can specify UVic identities, or UVic and social identities allowed</a:t>
            </a:r>
          </a:p>
          <a:p>
            <a:r>
              <a:rPr lang="en-US" dirty="0"/>
              <a:t>If authentication is successful, the middleware sets an HTTP header “X-Forwarded-User” to the authenticated user’s e-mail address provided</a:t>
            </a:r>
          </a:p>
          <a:p>
            <a:r>
              <a:rPr lang="en-US" dirty="0"/>
              <a:t>If authentication is unsuccessful, access to the authenticated route is denied</a:t>
            </a:r>
          </a:p>
          <a:p>
            <a:r>
              <a:rPr lang="en-US" dirty="0"/>
              <a:t>Access to unauthenticated routes will be granted, but if previously authenticated, user identity is still available</a:t>
            </a:r>
          </a:p>
          <a:p>
            <a:r>
              <a:rPr lang="en-US" dirty="0"/>
              <a:t>All the application has to do for user authentication is to read that header.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BC7579-F826-825D-96F8-23A05804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500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A4065-70E9-1543-AC62-3C9779F61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STRAP Walkthrough</a:t>
            </a:r>
          </a:p>
        </p:txBody>
      </p:sp>
    </p:spTree>
    <p:extLst>
      <p:ext uri="{BB962C8B-B14F-4D97-AF65-F5344CB8AC3E}">
        <p14:creationId xmlns:p14="http://schemas.microsoft.com/office/powerpoint/2010/main" val="3334419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17A67-A3B7-C8E3-6CF0-5FDED5F0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deployment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9B8F3-6B56-DA45-234F-195E09FB7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user defines their application using another app called Strapper, which combines the app definition and parameters describing the STRAP instance into a Terraform definition.</a:t>
            </a:r>
          </a:p>
          <a:p>
            <a:r>
              <a:rPr lang="en-US" dirty="0"/>
              <a:t>This definition is a specialization of the STRAP Terraform module.</a:t>
            </a:r>
          </a:p>
          <a:p>
            <a:r>
              <a:rPr lang="en-US" dirty="0"/>
              <a:t>Terraform creates a plan of what the end result should be and compares against the existing state, if any.</a:t>
            </a:r>
          </a:p>
          <a:p>
            <a:r>
              <a:rPr lang="en-US" dirty="0"/>
              <a:t>For a new app, there will be no state; all resources will be created.</a:t>
            </a:r>
          </a:p>
          <a:p>
            <a:r>
              <a:rPr lang="en-US" dirty="0"/>
              <a:t>For an updated app, for example an updated image tag (version), only necessary resources will be updated.</a:t>
            </a:r>
          </a:p>
          <a:p>
            <a:r>
              <a:rPr lang="en-US" dirty="0"/>
              <a:t>Terraform provides outputs back to the platform.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D4F62F-D12F-00C9-67D4-12D5FFD1B5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038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ADE02-BE1A-6BD7-5206-A8DB3ACB0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 of a new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61402-C62D-153A-5C44-DBD694CD8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35" y="1259721"/>
            <a:ext cx="10177133" cy="4357312"/>
          </a:xfrm>
        </p:spPr>
        <p:txBody>
          <a:bodyPr>
            <a:normAutofit/>
          </a:bodyPr>
          <a:lstStyle/>
          <a:p>
            <a:r>
              <a:rPr lang="en-US" dirty="0"/>
              <a:t>Terraform creates:</a:t>
            </a:r>
          </a:p>
          <a:p>
            <a:pPr lvl="1"/>
            <a:r>
              <a:rPr lang="en-US" dirty="0"/>
              <a:t>A client in </a:t>
            </a:r>
            <a:r>
              <a:rPr lang="en-US" dirty="0" err="1"/>
              <a:t>KeyCloak</a:t>
            </a:r>
            <a:r>
              <a:rPr lang="en-US" dirty="0"/>
              <a:t> for the required authentication realm based on the type of authentication (UVic, </a:t>
            </a:r>
            <a:r>
              <a:rPr lang="en-US" dirty="0" err="1"/>
              <a:t>UVic+Social</a:t>
            </a:r>
            <a:r>
              <a:rPr lang="en-US" dirty="0"/>
              <a:t>) requested</a:t>
            </a:r>
          </a:p>
          <a:p>
            <a:pPr lvl="1"/>
            <a:r>
              <a:rPr lang="en-US" dirty="0"/>
              <a:t>Randomly generated passwords for three database roles</a:t>
            </a:r>
          </a:p>
          <a:p>
            <a:pPr lvl="1"/>
            <a:r>
              <a:rPr lang="en-US" dirty="0"/>
              <a:t>A database in Postgres and associated roles (owner, </a:t>
            </a:r>
            <a:r>
              <a:rPr lang="en-US" dirty="0" err="1"/>
              <a:t>rw</a:t>
            </a:r>
            <a:r>
              <a:rPr lang="en-US" dirty="0"/>
              <a:t>, </a:t>
            </a:r>
            <a:r>
              <a:rPr lang="en-US" dirty="0" err="1"/>
              <a:t>ro</a:t>
            </a:r>
            <a:r>
              <a:rPr lang="en-US" dirty="0"/>
              <a:t>) using these passwords</a:t>
            </a:r>
          </a:p>
          <a:p>
            <a:r>
              <a:rPr lang="en-US" dirty="0"/>
              <a:t>Then instantiates a Helm chart which creates resources in Kubernetes:</a:t>
            </a:r>
          </a:p>
          <a:p>
            <a:pPr lvl="1"/>
            <a:r>
              <a:rPr lang="en-US" dirty="0"/>
              <a:t>Deployment, service</a:t>
            </a:r>
          </a:p>
          <a:p>
            <a:pPr lvl="1"/>
            <a:r>
              <a:rPr lang="en-US" dirty="0"/>
              <a:t>Ingress, authentication middleware</a:t>
            </a:r>
          </a:p>
          <a:p>
            <a:r>
              <a:rPr lang="en-US" dirty="0"/>
              <a:t>Terraform reports back:</a:t>
            </a:r>
          </a:p>
          <a:p>
            <a:pPr lvl="1"/>
            <a:r>
              <a:rPr lang="en-US" dirty="0"/>
              <a:t>Status</a:t>
            </a:r>
          </a:p>
          <a:p>
            <a:pPr lvl="1"/>
            <a:r>
              <a:rPr lang="en-US" dirty="0"/>
              <a:t>Databases created and associated roles and passwords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6AA1A9-7D9B-8C40-DB32-FC0E1478F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931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FE443-8E0A-B64A-A309-6D6BFE6CD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STRAP Screenshots</a:t>
            </a:r>
          </a:p>
        </p:txBody>
      </p:sp>
    </p:spTree>
    <p:extLst>
      <p:ext uri="{BB962C8B-B14F-4D97-AF65-F5344CB8AC3E}">
        <p14:creationId xmlns:p14="http://schemas.microsoft.com/office/powerpoint/2010/main" val="2182562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44CD3-67A7-3D4F-EA29-2CD1BD2F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Screenshot 1</a:t>
            </a:r>
          </a:p>
        </p:txBody>
      </p:sp>
      <p:pic>
        <p:nvPicPr>
          <p:cNvPr id="6" name="Content Placeholder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F60A738-22A3-A9B1-8EF4-651A82C1C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2223" y="1017391"/>
            <a:ext cx="10207554" cy="482321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99ADA-ED2B-91B8-5FBD-461EFDD7E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71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02850-FC01-7507-C5B3-3CC0C00A3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Screenshot 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59B5BB-9B3D-123A-C3FD-08A4B9DBA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934901" y="1014889"/>
            <a:ext cx="10322197" cy="4828221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B6201-F90C-76F0-8FC7-0AF15685C2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87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743911-AE88-741E-52F3-059AA0F4B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  <p:pic>
        <p:nvPicPr>
          <p:cNvPr id="6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04F73089-B1B2-F867-D856-94B9563B6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925" y="-8205"/>
            <a:ext cx="7171075" cy="686620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24D30ED-88DB-A239-C8DD-E47692DFC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35" y="1449723"/>
            <a:ext cx="4491927" cy="39322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see here some of the complexity Strapper has to deal with in updating deployments, cancelling them, or when things go wrong.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6751EBF-563F-67EB-49AE-DE0A489FA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362" y="136630"/>
            <a:ext cx="9452238" cy="1043189"/>
          </a:xfrm>
        </p:spPr>
        <p:txBody>
          <a:bodyPr/>
          <a:lstStyle/>
          <a:p>
            <a:r>
              <a:rPr lang="en-US" dirty="0"/>
              <a:t>Deployment state</a:t>
            </a:r>
            <a:br>
              <a:rPr lang="en-US" dirty="0"/>
            </a:br>
            <a:r>
              <a:rPr lang="en-US" dirty="0"/>
              <a:t>machine</a:t>
            </a:r>
          </a:p>
        </p:txBody>
      </p:sp>
    </p:spTree>
    <p:extLst>
      <p:ext uri="{BB962C8B-B14F-4D97-AF65-F5344CB8AC3E}">
        <p14:creationId xmlns:p14="http://schemas.microsoft.com/office/powerpoint/2010/main" val="3115914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1D376-3C0B-6747-BA09-31672140D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542872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EF7E9-A67E-58E5-43C2-4202CBDE7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functionality and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BA73F-57CB-07E5-0331-79850CDFC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MySQL</a:t>
            </a:r>
          </a:p>
          <a:p>
            <a:r>
              <a:rPr lang="en-US" dirty="0"/>
              <a:t>File and object storage</a:t>
            </a:r>
          </a:p>
          <a:p>
            <a:r>
              <a:rPr lang="en-US" dirty="0"/>
              <a:t>Basic API so apps can be updated via CI jobs</a:t>
            </a:r>
          </a:p>
          <a:p>
            <a:r>
              <a:rPr lang="en-US" dirty="0"/>
              <a:t>Scalability, load monitoring and autoscaling… quotas</a:t>
            </a:r>
          </a:p>
          <a:p>
            <a:r>
              <a:rPr lang="en-US" dirty="0" err="1"/>
              <a:t>KeyCloak</a:t>
            </a:r>
            <a:r>
              <a:rPr lang="en-US" dirty="0"/>
              <a:t> customization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B783DA-66F8-4CE9-256A-6B605E825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618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C71B3-8C57-B52A-506C-4A98FF897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3C74C-4A31-C8A7-AA6D-33CAC5315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Who spotted a vulnerability in the platform as described today?</a:t>
            </a:r>
          </a:p>
          <a:p>
            <a:r>
              <a:rPr lang="en-US" dirty="0"/>
              <a:t>Platform needs more eyes on it, starting with SMEs at UVic (but hey, the code is all open)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 plans</a:t>
            </a:r>
          </a:p>
          <a:p>
            <a:r>
              <a:rPr lang="en-US" dirty="0"/>
              <a:t>White-hat hacking event this summer with student group</a:t>
            </a:r>
          </a:p>
          <a:p>
            <a:r>
              <a:rPr lang="en-US" dirty="0"/>
              <a:t>Host our own container registry to enforce container scanning</a:t>
            </a:r>
          </a:p>
          <a:p>
            <a:r>
              <a:rPr lang="en-US" dirty="0"/>
              <a:t>Assemble SMEs at UVic to delve into it</a:t>
            </a:r>
          </a:p>
          <a:p>
            <a:r>
              <a:rPr lang="en-US" dirty="0"/>
              <a:t>Automated penetration testing of all apps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55ED3-673A-111F-691C-26F8DABF0C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82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46B0E-D90C-4E5F-413F-2874D6476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35D12-1B51-E7CF-5A97-98B4561BC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expert-managed database systems</a:t>
            </a:r>
          </a:p>
          <a:p>
            <a:r>
              <a:rPr lang="en-US" dirty="0"/>
              <a:t>Use expert-managed object storage</a:t>
            </a:r>
          </a:p>
          <a:p>
            <a:r>
              <a:rPr lang="en-US" dirty="0"/>
              <a:t>Bespoke domains</a:t>
            </a:r>
          </a:p>
          <a:p>
            <a:r>
              <a:rPr lang="en-US" dirty="0"/>
              <a:t>Production status</a:t>
            </a:r>
          </a:p>
          <a:p>
            <a:r>
              <a:rPr lang="en-US" dirty="0"/>
              <a:t>Deploy more projects</a:t>
            </a:r>
          </a:p>
          <a:p>
            <a:r>
              <a:rPr lang="en-US" dirty="0"/>
              <a:t>Run training sessions</a:t>
            </a:r>
          </a:p>
          <a:p>
            <a:r>
              <a:rPr lang="en-US" dirty="0"/>
              <a:t>See it deployed elsewhere…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564D02-8B00-EA65-A2B5-D47B4462B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208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B2CB-752C-1048-B5F2-005FE426F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58770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4C93AB-345D-3240-ADD6-BD5C0454021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84863" y="1487478"/>
            <a:ext cx="5510295" cy="4351338"/>
          </a:xfrm>
        </p:spPr>
        <p:txBody>
          <a:bodyPr/>
          <a:lstStyle/>
          <a:p>
            <a:r>
              <a:rPr lang="en-US" dirty="0"/>
              <a:t>Drew </a:t>
            </a:r>
            <a:r>
              <a:rPr lang="en-US" dirty="0" err="1"/>
              <a:t>Leske</a:t>
            </a:r>
            <a:r>
              <a:rPr lang="en-US" dirty="0"/>
              <a:t>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dleske@uvic.ca</a:t>
            </a:r>
            <a:br>
              <a:rPr lang="en-US" dirty="0"/>
            </a:br>
            <a:r>
              <a:rPr lang="en-US" dirty="0"/>
              <a:t>STRAP platform and design</a:t>
            </a:r>
          </a:p>
          <a:p>
            <a:r>
              <a:rPr lang="en-US" dirty="0"/>
              <a:t>Archie To</a:t>
            </a:r>
            <a:br>
              <a:rPr lang="en-US" dirty="0"/>
            </a:br>
            <a:r>
              <a:rPr lang="en-US" dirty="0"/>
              <a:t>Strapper</a:t>
            </a:r>
          </a:p>
          <a:p>
            <a:r>
              <a:rPr lang="en-US" dirty="0"/>
              <a:t>Research Computing Services</a:t>
            </a:r>
            <a:br>
              <a:rPr lang="en-US" dirty="0"/>
            </a:br>
            <a:r>
              <a:rPr lang="en-US" dirty="0" err="1"/>
              <a:t>Ubernetes</a:t>
            </a:r>
            <a:r>
              <a:rPr lang="en-US" dirty="0"/>
              <a:t> &amp; all the things</a:t>
            </a:r>
          </a:p>
          <a:p>
            <a:r>
              <a:rPr lang="en-US" dirty="0"/>
              <a:t>University Systems</a:t>
            </a:r>
            <a:br>
              <a:rPr lang="en-US" dirty="0"/>
            </a:br>
            <a:r>
              <a:rPr lang="en-US" dirty="0"/>
              <a:t>UVic Identity</a:t>
            </a:r>
          </a:p>
          <a:p>
            <a:r>
              <a:rPr lang="en-US" dirty="0"/>
              <a:t>OSS community</a:t>
            </a:r>
            <a:br>
              <a:rPr lang="en-US" dirty="0"/>
            </a:br>
            <a:r>
              <a:rPr lang="en-US" dirty="0"/>
              <a:t>Postgres, </a:t>
            </a:r>
            <a:r>
              <a:rPr lang="en-US" dirty="0" err="1"/>
              <a:t>KeyCloak</a:t>
            </a:r>
            <a:r>
              <a:rPr lang="en-US" dirty="0"/>
              <a:t>, authentication middleware, K8s, …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CE132B-A2C9-EA48-B377-CBCC3AABC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STRAP Project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CC2A70-3996-2B42-A3C8-D200B335DA1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Project home page: </a:t>
            </a:r>
            <a:r>
              <a:rPr lang="en-US" dirty="0">
                <a:hlinkClick r:id="rId3"/>
              </a:rPr>
              <a:t>https://arcsoft.uvic.ca/projects/strap/</a:t>
            </a:r>
            <a:endParaRPr lang="en-US" dirty="0"/>
          </a:p>
          <a:p>
            <a:r>
              <a:rPr lang="en-US" dirty="0"/>
              <a:t>Project source:       </a:t>
            </a:r>
            <a:r>
              <a:rPr lang="en-US" dirty="0">
                <a:hlinkClick r:id="rId4"/>
              </a:rPr>
              <a:t>https://gitlab.com/uvic-arcsoft/strap</a:t>
            </a:r>
            <a:endParaRPr lang="en-US" dirty="0"/>
          </a:p>
          <a:p>
            <a:endParaRPr lang="en-US" dirty="0"/>
          </a:p>
          <a:p>
            <a:r>
              <a:rPr lang="en-US" dirty="0"/>
              <a:t>ARC Software Development: </a:t>
            </a:r>
            <a:r>
              <a:rPr lang="en-US" dirty="0">
                <a:hlinkClick r:id="rId5"/>
              </a:rPr>
              <a:t>https://arcsoft.uvic.ca</a:t>
            </a:r>
            <a:endParaRPr lang="en-US" dirty="0"/>
          </a:p>
          <a:p>
            <a:r>
              <a:rPr lang="en-US" dirty="0"/>
              <a:t>Research Computing Services: </a:t>
            </a:r>
            <a:r>
              <a:rPr lang="en-US" dirty="0">
                <a:hlinkClick r:id="rId6"/>
              </a:rPr>
              <a:t>https://rcs.uvic.ca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A313C-FEAF-42FC-A6B6-5133098B33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An Opinionated Platform for Simplified Application Deployment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672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rgbClr val="000000"/>
      </a:dk1>
      <a:lt1>
        <a:srgbClr val="FFFFFF"/>
      </a:lt1>
      <a:dk2>
        <a:srgbClr val="004C65"/>
      </a:dk2>
      <a:lt2>
        <a:srgbClr val="E7E6E6"/>
      </a:lt2>
      <a:accent1>
        <a:srgbClr val="A1D72A"/>
      </a:accent1>
      <a:accent2>
        <a:srgbClr val="FC7B30"/>
      </a:accent2>
      <a:accent3>
        <a:srgbClr val="7415A7"/>
      </a:accent3>
      <a:accent4>
        <a:srgbClr val="F8B62B"/>
      </a:accent4>
      <a:accent5>
        <a:srgbClr val="3095FB"/>
      </a:accent5>
      <a:accent6>
        <a:srgbClr val="207792"/>
      </a:accent6>
      <a:hlink>
        <a:srgbClr val="3395B9"/>
      </a:hlink>
      <a:folHlink>
        <a:srgbClr val="20779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CNET_Summit_Template2023_v5" id="{85A51F81-EDDF-D74A-85E2-8CB0A2AA6B50}" vid="{CC761FFB-8457-CB4D-A3CC-1F14F8A1C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C2C8AAE2D492439B347C0FDACE3909" ma:contentTypeVersion="6" ma:contentTypeDescription="Create a new document." ma:contentTypeScope="" ma:versionID="acb947608bc25e79ead1f2e8c8253dfe">
  <xsd:schema xmlns:xsd="http://www.w3.org/2001/XMLSchema" xmlns:xs="http://www.w3.org/2001/XMLSchema" xmlns:p="http://schemas.microsoft.com/office/2006/metadata/properties" xmlns:ns2="88a69d49-c5e4-4994-ae90-1ef96d306d7b" xmlns:ns3="d93c14a6-a564-4d5c-b270-0dbdbe710398" targetNamespace="http://schemas.microsoft.com/office/2006/metadata/properties" ma:root="true" ma:fieldsID="b54e8fe59fa29441239c78fc99723e54" ns2:_="" ns3:_="">
    <xsd:import namespace="88a69d49-c5e4-4994-ae90-1ef96d306d7b"/>
    <xsd:import namespace="d93c14a6-a564-4d5c-b270-0dbdbe7103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a69d49-c5e4-4994-ae90-1ef96d306d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3c14a6-a564-4d5c-b270-0dbdbe71039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92240E5-D989-457A-8AF1-CD034F1FDC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a69d49-c5e4-4994-ae90-1ef96d306d7b"/>
    <ds:schemaRef ds:uri="d93c14a6-a564-4d5c-b270-0dbdbe7103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5D3FC87-1081-4F12-807E-B8BC499999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960ACF-1D53-43A4-AE7F-84BE362C6E92}">
  <ds:schemaRefs>
    <ds:schemaRef ds:uri="http://schemas.microsoft.com/office/2006/metadata/properties"/>
    <ds:schemaRef ds:uri="http://www.w3.org/XML/1998/namespace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88a69d49-c5e4-4994-ae90-1ef96d306d7b"/>
    <ds:schemaRef ds:uri="http://schemas.microsoft.com/office/infopath/2007/PartnerControls"/>
    <ds:schemaRef ds:uri="d93c14a6-a564-4d5c-b270-0dbdbe71039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9898</TotalTime>
  <Words>1232</Words>
  <Application>Microsoft Macintosh PowerPoint</Application>
  <PresentationFormat>Widescreen</PresentationFormat>
  <Paragraphs>158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An Opinionated Platform for Simplified Enterprise Application﻿ Deployment</vt:lpstr>
      <vt:lpstr>Agenda</vt:lpstr>
      <vt:lpstr>Introduction and Overview</vt:lpstr>
      <vt:lpstr>What is STRAP?</vt:lpstr>
      <vt:lpstr>Who we are</vt:lpstr>
      <vt:lpstr>Why STRAP?</vt:lpstr>
      <vt:lpstr>Why STRAP?</vt:lpstr>
      <vt:lpstr>Project status</vt:lpstr>
      <vt:lpstr>STRAP Architecture</vt:lpstr>
      <vt:lpstr>Architectural Overview</vt:lpstr>
      <vt:lpstr>Architectural Elements</vt:lpstr>
      <vt:lpstr>Hidden Elements (under the hood)</vt:lpstr>
      <vt:lpstr>More on authentication</vt:lpstr>
      <vt:lpstr>STRAP Walkthrough</vt:lpstr>
      <vt:lpstr>How deployment works</vt:lpstr>
      <vt:lpstr>Deployment of a new app</vt:lpstr>
      <vt:lpstr>STRAP Screenshots</vt:lpstr>
      <vt:lpstr>Screenshot 1</vt:lpstr>
      <vt:lpstr>Screenshot 2</vt:lpstr>
      <vt:lpstr>Deployment state machine</vt:lpstr>
      <vt:lpstr>Next Steps</vt:lpstr>
      <vt:lpstr>Future functionality and features</vt:lpstr>
      <vt:lpstr>Security</vt:lpstr>
      <vt:lpstr>The future</vt:lpstr>
      <vt:lpstr>Thank you!</vt:lpstr>
      <vt:lpstr>The STRAP Project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STRAP Presentation at BC Net Connect 2023</dc:title>
  <dc:subject/>
  <dc:creator>Drew Leske</dc:creator>
  <cp:keywords/>
  <dc:description/>
  <cp:lastModifiedBy>Drew Leske</cp:lastModifiedBy>
  <cp:revision>24</cp:revision>
  <dcterms:created xsi:type="dcterms:W3CDTF">2023-03-29T17:27:25Z</dcterms:created>
  <dcterms:modified xsi:type="dcterms:W3CDTF">2023-05-03T17:55:49Z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0x01010058C2C8AAE2D492439B347C0FDACE3909</vt:lpwstr>
  </property>
</Properties>
</file>